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uwin J" userId="8cd732f98f488595" providerId="LiveId" clId="{C74D71A7-D9CD-45A1-BC25-42E04AE90635}"/>
    <pc:docChg chg="custSel modSld">
      <pc:chgData name="Asuwin J" userId="8cd732f98f488595" providerId="LiveId" clId="{C74D71A7-D9CD-45A1-BC25-42E04AE90635}" dt="2025-08-20T10:11:14.535" v="82" actId="20577"/>
      <pc:docMkLst>
        <pc:docMk/>
      </pc:docMkLst>
      <pc:sldChg chg="modSp mod">
        <pc:chgData name="Asuwin J" userId="8cd732f98f488595" providerId="LiveId" clId="{C74D71A7-D9CD-45A1-BC25-42E04AE90635}" dt="2025-08-20T10:10:59.786" v="72" actId="20577"/>
        <pc:sldMkLst>
          <pc:docMk/>
          <pc:sldMk cId="0" sldId="261"/>
        </pc:sldMkLst>
        <pc:spChg chg="mod">
          <ac:chgData name="Asuwin J" userId="8cd732f98f488595" providerId="LiveId" clId="{C74D71A7-D9CD-45A1-BC25-42E04AE90635}" dt="2025-08-20T10:10:59.786" v="72" actId="20577"/>
          <ac:spMkLst>
            <pc:docMk/>
            <pc:sldMk cId="0" sldId="261"/>
            <ac:spMk id="2" creationId="{00000000-0000-0000-0000-000000000000}"/>
          </ac:spMkLst>
        </pc:spChg>
      </pc:sldChg>
      <pc:sldChg chg="modSp mod">
        <pc:chgData name="Asuwin J" userId="8cd732f98f488595" providerId="LiveId" clId="{C74D71A7-D9CD-45A1-BC25-42E04AE90635}" dt="2025-08-20T10:11:14.535" v="82" actId="20577"/>
        <pc:sldMkLst>
          <pc:docMk/>
          <pc:sldMk cId="0" sldId="263"/>
        </pc:sldMkLst>
        <pc:spChg chg="mod">
          <ac:chgData name="Asuwin J" userId="8cd732f98f488595" providerId="LiveId" clId="{C74D71A7-D9CD-45A1-BC25-42E04AE90635}" dt="2025-08-20T10:11:14.535" v="82" actId="20577"/>
          <ac:spMkLst>
            <pc:docMk/>
            <pc:sldMk cId="0" sldId="263"/>
            <ac:spMk id="2" creationId="{00000000-0000-0000-0000-000000000000}"/>
          </ac:spMkLst>
        </pc:spChg>
      </pc:sldChg>
      <pc:sldChg chg="modSp mod">
        <pc:chgData name="Asuwin J" userId="8cd732f98f488595" providerId="LiveId" clId="{C74D71A7-D9CD-45A1-BC25-42E04AE90635}" dt="2025-08-20T10:10:19.090" v="63" actId="1076"/>
        <pc:sldMkLst>
          <pc:docMk/>
          <pc:sldMk cId="0" sldId="264"/>
        </pc:sldMkLst>
        <pc:spChg chg="mod">
          <ac:chgData name="Asuwin J" userId="8cd732f98f488595" providerId="LiveId" clId="{C74D71A7-D9CD-45A1-BC25-42E04AE90635}" dt="2025-08-20T10:10:19.090" v="63" actId="1076"/>
          <ac:spMkLst>
            <pc:docMk/>
            <pc:sldMk cId="0" sldId="264"/>
            <ac:spMk id="2" creationId="{00000000-0000-0000-0000-000000000000}"/>
          </ac:spMkLst>
        </pc:spChg>
      </pc:sldChg>
      <pc:sldChg chg="modSp mod">
        <pc:chgData name="Asuwin J" userId="8cd732f98f488595" providerId="LiveId" clId="{C74D71A7-D9CD-45A1-BC25-42E04AE90635}" dt="2025-08-20T10:10:25.011" v="66" actId="20577"/>
        <pc:sldMkLst>
          <pc:docMk/>
          <pc:sldMk cId="0" sldId="265"/>
        </pc:sldMkLst>
        <pc:spChg chg="mod">
          <ac:chgData name="Asuwin J" userId="8cd732f98f488595" providerId="LiveId" clId="{C74D71A7-D9CD-45A1-BC25-42E04AE90635}" dt="2025-08-20T10:10:25.011" v="66" actId="20577"/>
          <ac:spMkLst>
            <pc:docMk/>
            <pc:sldMk cId="0" sldId="265"/>
            <ac:spMk id="2" creationId="{00000000-0000-0000-0000-000000000000}"/>
          </ac:spMkLst>
        </pc:spChg>
      </pc:sldChg>
      <pc:sldChg chg="modSp mod">
        <pc:chgData name="Asuwin J" userId="8cd732f98f488595" providerId="LiveId" clId="{C74D71A7-D9CD-45A1-BC25-42E04AE90635}" dt="2025-08-20T10:10:01.425" v="52" actId="20577"/>
        <pc:sldMkLst>
          <pc:docMk/>
          <pc:sldMk cId="0" sldId="266"/>
        </pc:sldMkLst>
        <pc:spChg chg="mod">
          <ac:chgData name="Asuwin J" userId="8cd732f98f488595" providerId="LiveId" clId="{C74D71A7-D9CD-45A1-BC25-42E04AE90635}" dt="2025-08-20T10:10:01.425" v="52" actId="20577"/>
          <ac:spMkLst>
            <pc:docMk/>
            <pc:sldMk cId="0" sldId="266"/>
            <ac:spMk id="2" creationId="{00000000-0000-0000-0000-000000000000}"/>
          </ac:spMkLst>
        </pc:spChg>
      </pc:sldChg>
      <pc:sldChg chg="modSp mod">
        <pc:chgData name="Asuwin J" userId="8cd732f98f488595" providerId="LiveId" clId="{C74D71A7-D9CD-45A1-BC25-42E04AE90635}" dt="2025-08-20T10:09:52.954" v="43" actId="20577"/>
        <pc:sldMkLst>
          <pc:docMk/>
          <pc:sldMk cId="0" sldId="267"/>
        </pc:sldMkLst>
        <pc:spChg chg="mod">
          <ac:chgData name="Asuwin J" userId="8cd732f98f488595" providerId="LiveId" clId="{C74D71A7-D9CD-45A1-BC25-42E04AE90635}" dt="2025-08-20T10:09:52.954" v="43" actId="20577"/>
          <ac:spMkLst>
            <pc:docMk/>
            <pc:sldMk cId="0" sldId="267"/>
            <ac:spMk id="2" creationId="{00000000-0000-0000-0000-000000000000}"/>
          </ac:spMkLst>
        </pc:spChg>
      </pc:sldChg>
      <pc:sldChg chg="addSp delSp modSp mod delAnim modAnim">
        <pc:chgData name="Asuwin J" userId="8cd732f98f488595" providerId="LiveId" clId="{C74D71A7-D9CD-45A1-BC25-42E04AE90635}" dt="2025-08-20T10:07:00.137" v="9" actId="1076"/>
        <pc:sldMkLst>
          <pc:docMk/>
          <pc:sldMk cId="0" sldId="268"/>
        </pc:sldMkLst>
        <pc:spChg chg="mod">
          <ac:chgData name="Asuwin J" userId="8cd732f98f488595" providerId="LiveId" clId="{C74D71A7-D9CD-45A1-BC25-42E04AE90635}" dt="2025-08-20T10:06:47.830" v="8" actId="1076"/>
          <ac:spMkLst>
            <pc:docMk/>
            <pc:sldMk cId="0" sldId="268"/>
            <ac:spMk id="2" creationId="{00000000-0000-0000-0000-000000000000}"/>
          </ac:spMkLst>
        </pc:spChg>
        <pc:picChg chg="del">
          <ac:chgData name="Asuwin J" userId="8cd732f98f488595" providerId="LiveId" clId="{C74D71A7-D9CD-45A1-BC25-42E04AE90635}" dt="2025-08-20T10:01:32.308" v="0" actId="478"/>
          <ac:picMkLst>
            <pc:docMk/>
            <pc:sldMk cId="0" sldId="268"/>
            <ac:picMk id="3" creationId="{00000000-0000-0000-0000-000000000000}"/>
          </ac:picMkLst>
        </pc:picChg>
        <pc:picChg chg="add mod">
          <ac:chgData name="Asuwin J" userId="8cd732f98f488595" providerId="LiveId" clId="{C74D71A7-D9CD-45A1-BC25-42E04AE90635}" dt="2025-08-20T10:07:00.137" v="9" actId="1076"/>
          <ac:picMkLst>
            <pc:docMk/>
            <pc:sldMk cId="0" sldId="268"/>
            <ac:picMk id="3" creationId="{7BEF8B84-445B-5CAE-0731-B9EF42D72299}"/>
          </ac:picMkLst>
        </pc:picChg>
        <pc:picChg chg="add del mod">
          <ac:chgData name="Asuwin J" userId="8cd732f98f488595" providerId="LiveId" clId="{C74D71A7-D9CD-45A1-BC25-42E04AE90635}" dt="2025-08-20T10:06:06.789" v="4" actId="478"/>
          <ac:picMkLst>
            <pc:docMk/>
            <pc:sldMk cId="0" sldId="268"/>
            <ac:picMk id="4" creationId="{18067E16-99D1-DDB4-B9D5-26527717569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369721"/>
            <a:ext cx="10184130" cy="1196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5420" y="-2743"/>
            <a:ext cx="11821159" cy="15169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28468" y="2134285"/>
            <a:ext cx="7335062" cy="4168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384" rIns="0" bIns="0" rtlCol="0">
            <a:spAutoFit/>
          </a:bodyPr>
          <a:lstStyle/>
          <a:p>
            <a:pPr marL="3871595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RESEARCH</a:t>
            </a:r>
            <a:r>
              <a:rPr sz="2800" spc="-60" dirty="0"/>
              <a:t> </a:t>
            </a:r>
            <a:r>
              <a:rPr sz="2800" dirty="0"/>
              <a:t>CENTRE</a:t>
            </a:r>
            <a:r>
              <a:rPr sz="2800" spc="-60" dirty="0"/>
              <a:t> </a:t>
            </a:r>
            <a:r>
              <a:rPr sz="2800" spc="-10" dirty="0"/>
              <a:t>IMARAT</a:t>
            </a:r>
            <a:endParaRPr sz="28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03200" marR="198120" algn="ctr">
              <a:lnSpc>
                <a:spcPts val="2670"/>
              </a:lnSpc>
              <a:spcBef>
                <a:spcPts val="360"/>
              </a:spcBef>
            </a:pPr>
            <a:r>
              <a:rPr spc="-10" dirty="0"/>
              <a:t>DIRECTORATE</a:t>
            </a:r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dirty="0"/>
              <a:t>EMBEDDED</a:t>
            </a:r>
            <a:r>
              <a:rPr spc="-100" dirty="0"/>
              <a:t> </a:t>
            </a:r>
            <a:r>
              <a:rPr dirty="0"/>
              <a:t>AND</a:t>
            </a:r>
            <a:r>
              <a:rPr spc="-105" dirty="0"/>
              <a:t> </a:t>
            </a:r>
            <a:r>
              <a:rPr spc="-10" dirty="0"/>
              <a:t>ARTIFICIAL INTELLIGENCE</a:t>
            </a:r>
            <a:r>
              <a:rPr spc="-95" dirty="0"/>
              <a:t> </a:t>
            </a:r>
            <a:r>
              <a:rPr spc="-10" dirty="0"/>
              <a:t>SYSTEMS</a:t>
            </a:r>
          </a:p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sz="2800" dirty="0">
                <a:latin typeface="Calibri"/>
                <a:cs typeface="Calibri"/>
              </a:rPr>
              <a:t>Project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presentation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spc="-25" dirty="0">
                <a:latin typeface="Calibri"/>
                <a:cs typeface="Calibri"/>
              </a:rPr>
              <a:t>on</a:t>
            </a: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3600" dirty="0">
                <a:latin typeface="Calibri"/>
                <a:cs typeface="Calibri"/>
              </a:rPr>
              <a:t>UAV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Swarm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Formation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&amp;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Path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Planning</a:t>
            </a:r>
            <a:endParaRPr sz="3600">
              <a:latin typeface="Calibri"/>
              <a:cs typeface="Calibri"/>
            </a:endParaRPr>
          </a:p>
          <a:p>
            <a:pPr marL="1015365" marR="1017269" indent="401955">
              <a:lnSpc>
                <a:spcPct val="133400"/>
              </a:lnSpc>
              <a:spcBef>
                <a:spcPts val="2285"/>
              </a:spcBef>
            </a:pPr>
            <a:r>
              <a:rPr sz="2000" b="1" dirty="0">
                <a:latin typeface="Calibri"/>
                <a:cs typeface="Calibri"/>
              </a:rPr>
              <a:t>RCI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Guide: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Archana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Ma’am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&amp;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Sai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Charan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Sir </a:t>
            </a:r>
            <a:r>
              <a:rPr sz="2000" dirty="0">
                <a:latin typeface="Calibri"/>
                <a:cs typeface="Calibri"/>
              </a:rPr>
              <a:t>Anup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Kumar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Tiwari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Webdings"/>
                <a:cs typeface="Webdings"/>
              </a:rPr>
              <a:t></a:t>
            </a:r>
            <a:r>
              <a:rPr sz="2000" b="1" dirty="0">
                <a:latin typeface="Calibri"/>
                <a:cs typeface="Calibri"/>
              </a:rPr>
              <a:t>College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Guide: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Dr.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Soumya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S.</a:t>
            </a:r>
            <a:endParaRPr sz="2000">
              <a:latin typeface="Calibri"/>
              <a:cs typeface="Calibri"/>
            </a:endParaRPr>
          </a:p>
          <a:p>
            <a:pPr marL="1530985" marR="1199515" indent="-332740">
              <a:lnSpc>
                <a:spcPct val="133400"/>
              </a:lnSpc>
            </a:pPr>
            <a:r>
              <a:rPr sz="2000" dirty="0">
                <a:latin typeface="Calibri"/>
                <a:cs typeface="Calibri"/>
              </a:rPr>
              <a:t>Akshaan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Gupta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Webdings"/>
                <a:cs typeface="Webdings"/>
              </a:rPr>
              <a:t></a:t>
            </a:r>
            <a:r>
              <a:rPr sz="2000" b="1" dirty="0">
                <a:latin typeface="Calibri"/>
                <a:cs typeface="Calibri"/>
              </a:rPr>
              <a:t>College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Guide: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Dr.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Kuber </a:t>
            </a:r>
            <a:r>
              <a:rPr sz="2000" dirty="0">
                <a:latin typeface="Calibri"/>
                <a:cs typeface="Calibri"/>
              </a:rPr>
              <a:t>Asuwin.J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Webdings"/>
                <a:cs typeface="Webdings"/>
              </a:rPr>
              <a:t></a:t>
            </a:r>
            <a:r>
              <a:rPr sz="2000" b="1" dirty="0">
                <a:latin typeface="Calibri"/>
                <a:cs typeface="Calibri"/>
              </a:rPr>
              <a:t>College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Guide: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Dr.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Kuber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1609" y="624840"/>
            <a:ext cx="1333499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420" y="-2743"/>
            <a:ext cx="11821159" cy="1315333"/>
          </a:xfrm>
          <a:prstGeom prst="rect">
            <a:avLst/>
          </a:prstGeom>
        </p:spPr>
        <p:txBody>
          <a:bodyPr vert="horz" wrap="square" lIns="0" tIns="632052" rIns="0" bIns="0" rtlCol="0">
            <a:spAutoFit/>
          </a:bodyPr>
          <a:lstStyle/>
          <a:p>
            <a:pPr marL="743585">
              <a:lnSpc>
                <a:spcPct val="100000"/>
              </a:lnSpc>
              <a:spcBef>
                <a:spcPts val="100"/>
              </a:spcBef>
            </a:pPr>
            <a:r>
              <a:rPr dirty="0"/>
              <a:t>Equations</a:t>
            </a:r>
            <a:r>
              <a:rPr spc="-114" dirty="0"/>
              <a:t> </a:t>
            </a:r>
            <a:r>
              <a:rPr dirty="0"/>
              <a:t>used</a:t>
            </a:r>
            <a:r>
              <a:rPr spc="-105" dirty="0"/>
              <a:t> </a:t>
            </a:r>
            <a:r>
              <a:rPr lang="en-US" spc="-220" dirty="0">
                <a:latin typeface="Times New Roman"/>
                <a:cs typeface="Times New Roman"/>
              </a:rPr>
              <a:t>: </a:t>
            </a:r>
            <a:r>
              <a:rPr dirty="0"/>
              <a:t>Decentralized</a:t>
            </a:r>
            <a:r>
              <a:rPr spc="-114" dirty="0"/>
              <a:t> </a:t>
            </a:r>
            <a:r>
              <a:rPr spc="-10" dirty="0"/>
              <a:t>Control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916" y="1995766"/>
            <a:ext cx="5426303" cy="44282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4436" y="2490165"/>
            <a:ext cx="4346625" cy="36867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7" y="433396"/>
            <a:ext cx="6743065" cy="108077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495"/>
              </a:spcBef>
            </a:pPr>
            <a:r>
              <a:rPr sz="4000" dirty="0"/>
              <a:t>Work</a:t>
            </a:r>
            <a:r>
              <a:rPr sz="4000" spc="-45" dirty="0"/>
              <a:t> </a:t>
            </a:r>
            <a:r>
              <a:rPr sz="4000" dirty="0"/>
              <a:t>Done</a:t>
            </a:r>
            <a:r>
              <a:rPr sz="4000" spc="-40" dirty="0"/>
              <a:t> </a:t>
            </a:r>
            <a:r>
              <a:rPr sz="4000" dirty="0"/>
              <a:t>so</a:t>
            </a:r>
            <a:r>
              <a:rPr sz="4000" spc="-45" dirty="0"/>
              <a:t> </a:t>
            </a:r>
            <a:r>
              <a:rPr sz="4000" dirty="0"/>
              <a:t>Far</a:t>
            </a:r>
            <a:r>
              <a:rPr lang="en-US" sz="4000" spc="-35" dirty="0"/>
              <a:t> - </a:t>
            </a:r>
            <a:r>
              <a:rPr sz="3200" dirty="0"/>
              <a:t>Circle</a:t>
            </a:r>
            <a:r>
              <a:rPr sz="3200" spc="-35" dirty="0"/>
              <a:t> </a:t>
            </a:r>
            <a:r>
              <a:rPr sz="3200" dirty="0"/>
              <a:t>form.</a:t>
            </a:r>
            <a:r>
              <a:rPr sz="3200" spc="-35" dirty="0"/>
              <a:t> </a:t>
            </a:r>
            <a:r>
              <a:rPr sz="3200" spc="-50" dirty="0"/>
              <a:t>&amp; </a:t>
            </a:r>
            <a:r>
              <a:rPr sz="3200" dirty="0"/>
              <a:t>rotation,</a:t>
            </a:r>
            <a:r>
              <a:rPr sz="3200" spc="-95" dirty="0"/>
              <a:t> </a:t>
            </a:r>
            <a:r>
              <a:rPr sz="3200" dirty="0"/>
              <a:t>using</a:t>
            </a:r>
            <a:r>
              <a:rPr sz="3200" spc="-90" dirty="0"/>
              <a:t> </a:t>
            </a:r>
            <a:r>
              <a:rPr sz="3200" dirty="0"/>
              <a:t>Decentralized</a:t>
            </a:r>
            <a:r>
              <a:rPr sz="3200" spc="-90" dirty="0"/>
              <a:t> </a:t>
            </a:r>
            <a:r>
              <a:rPr sz="3200" spc="-10" dirty="0"/>
              <a:t>Control</a:t>
            </a:r>
            <a:endParaRPr sz="32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542" y="1633270"/>
            <a:ext cx="3748176" cy="505508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7200" y="1661972"/>
            <a:ext cx="3657600" cy="50550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26082" y="0"/>
            <a:ext cx="3904614" cy="68091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420" y="-2743"/>
            <a:ext cx="11821159" cy="1068351"/>
          </a:xfrm>
          <a:prstGeom prst="rect">
            <a:avLst/>
          </a:prstGeom>
        </p:spPr>
        <p:txBody>
          <a:bodyPr vert="horz" wrap="square" lIns="0" tIns="387459" rIns="0" bIns="0" rtlCol="0">
            <a:spAutoFit/>
          </a:bodyPr>
          <a:lstStyle/>
          <a:p>
            <a:pPr marL="743585">
              <a:lnSpc>
                <a:spcPct val="100000"/>
              </a:lnSpc>
              <a:spcBef>
                <a:spcPts val="100"/>
              </a:spcBef>
            </a:pPr>
            <a:r>
              <a:rPr dirty="0"/>
              <a:t>Equations</a:t>
            </a:r>
            <a:r>
              <a:rPr spc="-185" dirty="0"/>
              <a:t> </a:t>
            </a:r>
            <a:r>
              <a:rPr spc="-20" dirty="0"/>
              <a:t>used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882" y="1518246"/>
            <a:ext cx="3577767" cy="48020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8447" y="1328470"/>
            <a:ext cx="4612258" cy="52483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80741" y="2340635"/>
            <a:ext cx="2858033" cy="31031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420" y="-373909"/>
            <a:ext cx="11821159" cy="1516909"/>
          </a:xfrm>
          <a:prstGeom prst="rect">
            <a:avLst/>
          </a:prstGeom>
        </p:spPr>
        <p:txBody>
          <a:bodyPr vert="horz" wrap="square" lIns="0" tIns="409262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100"/>
              </a:spcBef>
            </a:pPr>
            <a:r>
              <a:rPr dirty="0"/>
              <a:t>Horizontal</a:t>
            </a:r>
            <a:r>
              <a:rPr spc="-135" dirty="0"/>
              <a:t> </a:t>
            </a:r>
            <a:r>
              <a:rPr dirty="0"/>
              <a:t>Formation</a:t>
            </a:r>
            <a:r>
              <a:rPr spc="-135" dirty="0"/>
              <a:t> </a:t>
            </a:r>
            <a:r>
              <a:rPr dirty="0"/>
              <a:t>–</a:t>
            </a:r>
            <a:r>
              <a:rPr spc="-130" dirty="0"/>
              <a:t> </a:t>
            </a:r>
            <a:r>
              <a:rPr dirty="0"/>
              <a:t>Decentralized</a:t>
            </a:r>
            <a:r>
              <a:rPr spc="-135" dirty="0"/>
              <a:t> </a:t>
            </a:r>
            <a:r>
              <a:rPr spc="-10" dirty="0"/>
              <a:t>Approach</a:t>
            </a:r>
          </a:p>
        </p:txBody>
      </p:sp>
      <p:pic>
        <p:nvPicPr>
          <p:cNvPr id="3" name="trial1 (1)">
            <a:hlinkClick r:id="" action="ppaction://media"/>
            <a:extLst>
              <a:ext uri="{FF2B5EF4-FFF2-40B4-BE49-F238E27FC236}">
                <a16:creationId xmlns:a16="http://schemas.microsoft.com/office/drawing/2014/main" id="{7BEF8B84-445B-5CAE-0731-B9EF42D722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990600"/>
            <a:ext cx="10820400" cy="5428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078" rIns="0" bIns="0" rtlCol="0">
            <a:spAutoFit/>
          </a:bodyPr>
          <a:lstStyle/>
          <a:p>
            <a:pPr marL="743585">
              <a:lnSpc>
                <a:spcPct val="100000"/>
              </a:lnSpc>
              <a:spcBef>
                <a:spcPts val="100"/>
              </a:spcBef>
            </a:pPr>
            <a:r>
              <a:rPr dirty="0"/>
              <a:t>Future</a:t>
            </a:r>
            <a:r>
              <a:rPr spc="-100" dirty="0"/>
              <a:t> </a:t>
            </a:r>
            <a:r>
              <a:rPr spc="-20" dirty="0"/>
              <a:t>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3448469"/>
            <a:ext cx="3829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latin typeface="Calibri"/>
                <a:cs typeface="Calibri"/>
              </a:rPr>
              <a:t>iii.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1658277"/>
            <a:ext cx="10287635" cy="35217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584200" marR="156845" indent="-571500">
              <a:lnSpc>
                <a:spcPts val="3020"/>
              </a:lnSpc>
              <a:spcBef>
                <a:spcPts val="480"/>
              </a:spcBef>
              <a:buAutoNum type="romanLcPeriod"/>
              <a:tabLst>
                <a:tab pos="584200" algn="l"/>
              </a:tabLst>
            </a:pPr>
            <a:r>
              <a:rPr sz="2800" b="1" dirty="0">
                <a:latin typeface="Calibri"/>
                <a:cs typeface="Calibri"/>
              </a:rPr>
              <a:t>Decentralized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Control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Develop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fully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distributed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decision-making </a:t>
            </a:r>
            <a:r>
              <a:rPr sz="2800" dirty="0">
                <a:latin typeface="Calibri"/>
                <a:cs typeface="Calibri"/>
              </a:rPr>
              <a:t>without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central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authority.</a:t>
            </a:r>
            <a:endParaRPr sz="2800">
              <a:latin typeface="Calibri"/>
              <a:cs typeface="Calibri"/>
            </a:endParaRPr>
          </a:p>
          <a:p>
            <a:pPr marL="584200" marR="5080" indent="-571500">
              <a:lnSpc>
                <a:spcPts val="3020"/>
              </a:lnSpc>
              <a:spcBef>
                <a:spcPts val="1010"/>
              </a:spcBef>
              <a:buAutoNum type="romanLcPeriod"/>
              <a:tabLst>
                <a:tab pos="584200" algn="l"/>
              </a:tabLst>
            </a:pPr>
            <a:r>
              <a:rPr sz="2800" b="1" dirty="0">
                <a:latin typeface="Calibri"/>
                <a:cs typeface="Calibri"/>
              </a:rPr>
              <a:t>Robustness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resilience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against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failures,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noise,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dynamic environments.</a:t>
            </a:r>
            <a:endParaRPr sz="2800">
              <a:latin typeface="Calibri"/>
              <a:cs typeface="Calibri"/>
            </a:endParaRPr>
          </a:p>
          <a:p>
            <a:pPr marL="584200" marR="193675">
              <a:lnSpc>
                <a:spcPts val="3020"/>
              </a:lnSpc>
              <a:spcBef>
                <a:spcPts val="1010"/>
              </a:spcBef>
            </a:pPr>
            <a:r>
              <a:rPr sz="2800" b="1" dirty="0">
                <a:latin typeface="Calibri"/>
                <a:cs typeface="Calibri"/>
              </a:rPr>
              <a:t>Scalability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Extend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framework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handle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large-</a:t>
            </a:r>
            <a:r>
              <a:rPr sz="2800" dirty="0">
                <a:latin typeface="Calibri"/>
                <a:cs typeface="Calibri"/>
              </a:rPr>
              <a:t>scale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swarms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with </a:t>
            </a:r>
            <a:r>
              <a:rPr sz="2800" dirty="0">
                <a:latin typeface="Calibri"/>
                <a:cs typeface="Calibri"/>
              </a:rPr>
              <a:t>minimal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computation.</a:t>
            </a:r>
            <a:endParaRPr sz="2800">
              <a:latin typeface="Calibri"/>
              <a:cs typeface="Calibri"/>
            </a:endParaRPr>
          </a:p>
          <a:p>
            <a:pPr marL="584200" marR="1454150" indent="-571500">
              <a:lnSpc>
                <a:spcPts val="3020"/>
              </a:lnSpc>
              <a:spcBef>
                <a:spcPts val="1005"/>
              </a:spcBef>
              <a:tabLst>
                <a:tab pos="583565" algn="l"/>
              </a:tabLst>
            </a:pPr>
            <a:r>
              <a:rPr sz="2800" b="1" spc="-25" dirty="0">
                <a:latin typeface="Calibri"/>
                <a:cs typeface="Calibri"/>
              </a:rPr>
              <a:t>iv.</a:t>
            </a:r>
            <a:r>
              <a:rPr sz="2800" b="1" dirty="0">
                <a:latin typeface="Calibri"/>
                <a:cs typeface="Calibri"/>
              </a:rPr>
              <a:t>	Autonomous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Coordination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Enable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self-</a:t>
            </a:r>
            <a:r>
              <a:rPr sz="2800" dirty="0">
                <a:latin typeface="Calibri"/>
                <a:cs typeface="Calibri"/>
              </a:rPr>
              <a:t>organization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dirty="0">
                <a:latin typeface="Calibri"/>
                <a:cs typeface="Calibri"/>
              </a:rPr>
              <a:t>formation,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path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planning,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task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allocation.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257" y="143446"/>
            <a:ext cx="28181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7010" y="1303642"/>
            <a:ext cx="6529705" cy="460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915" indent="-330200">
              <a:lnSpc>
                <a:spcPct val="100000"/>
              </a:lnSpc>
              <a:spcBef>
                <a:spcPts val="100"/>
              </a:spcBef>
              <a:buSzPct val="81250"/>
              <a:buFont typeface="Segoe UI Symbol"/>
              <a:buChar char="➢"/>
              <a:tabLst>
                <a:tab pos="335915" algn="l"/>
              </a:tabLst>
            </a:pPr>
            <a:r>
              <a:rPr sz="3200" dirty="0">
                <a:latin typeface="Calibri"/>
                <a:cs typeface="Calibri"/>
              </a:rPr>
              <a:t>Search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&amp;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Rescue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Operations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Rapid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coverage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Victim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localization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disaster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zones</a:t>
            </a:r>
            <a:endParaRPr sz="2800">
              <a:latin typeface="Calibri"/>
              <a:cs typeface="Calibri"/>
            </a:endParaRPr>
          </a:p>
          <a:p>
            <a:pPr marL="335915" indent="-330200">
              <a:lnSpc>
                <a:spcPct val="100000"/>
              </a:lnSpc>
              <a:spcBef>
                <a:spcPts val="2135"/>
              </a:spcBef>
              <a:buSzPct val="81250"/>
              <a:buFont typeface="Segoe UI Symbol"/>
              <a:buChar char="➢"/>
              <a:tabLst>
                <a:tab pos="335915" algn="l"/>
              </a:tabLst>
            </a:pPr>
            <a:r>
              <a:rPr sz="3200" dirty="0">
                <a:latin typeface="Calibri"/>
                <a:cs typeface="Calibri"/>
              </a:rPr>
              <a:t>Environment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Mapping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3D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terrain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infrastructure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mapping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Real-</a:t>
            </a:r>
            <a:r>
              <a:rPr sz="2800" dirty="0">
                <a:latin typeface="Calibri"/>
                <a:cs typeface="Calibri"/>
              </a:rPr>
              <a:t>time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collection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large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regions</a:t>
            </a:r>
            <a:endParaRPr sz="2800">
              <a:latin typeface="Calibri"/>
              <a:cs typeface="Calibri"/>
            </a:endParaRPr>
          </a:p>
          <a:p>
            <a:pPr marL="335915" indent="-330200">
              <a:lnSpc>
                <a:spcPct val="100000"/>
              </a:lnSpc>
              <a:spcBef>
                <a:spcPts val="2135"/>
              </a:spcBef>
              <a:buSzPct val="81250"/>
              <a:buFont typeface="Segoe UI Symbol"/>
              <a:buChar char="➢"/>
              <a:tabLst>
                <a:tab pos="335915" algn="l"/>
              </a:tabLst>
            </a:pPr>
            <a:r>
              <a:rPr sz="3200" dirty="0">
                <a:latin typeface="Calibri"/>
                <a:cs typeface="Calibri"/>
              </a:rPr>
              <a:t>Defence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&amp;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Surveillance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Border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monitoring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patrolling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Threat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detection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persistent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coverage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4200" y="2666923"/>
            <a:ext cx="383540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1870" algn="l"/>
              </a:tabLst>
            </a:pPr>
            <a:r>
              <a:rPr sz="6400" b="1" spc="-10" dirty="0">
                <a:solidFill>
                  <a:srgbClr val="808080"/>
                </a:solidFill>
                <a:latin typeface="Calibri"/>
                <a:cs typeface="Calibri"/>
              </a:rPr>
              <a:t>Thank</a:t>
            </a:r>
            <a:r>
              <a:rPr sz="6400" b="1" dirty="0">
                <a:solidFill>
                  <a:srgbClr val="808080"/>
                </a:solidFill>
                <a:latin typeface="Calibri"/>
                <a:cs typeface="Calibri"/>
              </a:rPr>
              <a:t>	</a:t>
            </a:r>
            <a:r>
              <a:rPr sz="6400" b="1" spc="-20" dirty="0">
                <a:solidFill>
                  <a:srgbClr val="808080"/>
                </a:solidFill>
                <a:latin typeface="Calibri"/>
                <a:cs typeface="Calibri"/>
              </a:rPr>
              <a:t>You!</a:t>
            </a:r>
            <a:endParaRPr sz="6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1699" y="162942"/>
            <a:ext cx="40551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Problem</a:t>
            </a:r>
            <a:r>
              <a:rPr sz="4000" spc="-70" dirty="0"/>
              <a:t> </a:t>
            </a:r>
            <a:r>
              <a:rPr sz="4000" spc="-10" dirty="0"/>
              <a:t>Statement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118222" y="997927"/>
            <a:ext cx="54870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UAV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swarm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complex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Environment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6086" y="3804018"/>
            <a:ext cx="12985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libri"/>
                <a:cs typeface="Calibri"/>
              </a:rPr>
              <a:t>Dense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Obstacles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44407" y="3804018"/>
            <a:ext cx="23393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libri"/>
                <a:cs typeface="Calibri"/>
              </a:rPr>
              <a:t>Limited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communication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range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37891" y="3804018"/>
            <a:ext cx="15665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libri"/>
                <a:cs typeface="Calibri"/>
              </a:rPr>
              <a:t>Dynamic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Conditions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5422" y="4900282"/>
            <a:ext cx="49758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1500" dirty="0">
                <a:latin typeface="Calibri"/>
                <a:cs typeface="Calibri"/>
              </a:rPr>
              <a:t>Need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robustness,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scalable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autonomous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coordination.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0012" y="1823046"/>
            <a:ext cx="2300376" cy="17583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8753" y="1823046"/>
            <a:ext cx="2438400" cy="175835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45906" y="1823046"/>
            <a:ext cx="2438400" cy="17583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7478" rIns="0" bIns="0" rtlCol="0">
            <a:spAutoFit/>
          </a:bodyPr>
          <a:lstStyle/>
          <a:p>
            <a:pPr marL="6019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Objectives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2144" y="1547520"/>
            <a:ext cx="7865109" cy="384619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335915" indent="-330200">
              <a:lnSpc>
                <a:spcPct val="100000"/>
              </a:lnSpc>
              <a:spcBef>
                <a:spcPts val="715"/>
              </a:spcBef>
              <a:buSzPct val="81250"/>
              <a:buFont typeface="Segoe UI Symbol"/>
              <a:buChar char="➢"/>
              <a:tabLst>
                <a:tab pos="335915" algn="l"/>
              </a:tabLst>
            </a:pPr>
            <a:r>
              <a:rPr sz="3200" dirty="0">
                <a:latin typeface="Calibri"/>
                <a:cs typeface="Calibri"/>
              </a:rPr>
              <a:t>Simulation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Unreal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Engine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using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Colosseum.</a:t>
            </a:r>
            <a:endParaRPr sz="3200">
              <a:latin typeface="Calibri"/>
              <a:cs typeface="Calibri"/>
            </a:endParaRPr>
          </a:p>
          <a:p>
            <a:pPr marL="335915" indent="-330200">
              <a:lnSpc>
                <a:spcPct val="100000"/>
              </a:lnSpc>
              <a:spcBef>
                <a:spcPts val="615"/>
              </a:spcBef>
              <a:buSzPct val="81250"/>
              <a:buFont typeface="Segoe UI Symbol"/>
              <a:buChar char="➢"/>
              <a:tabLst>
                <a:tab pos="335915" algn="l"/>
              </a:tabLst>
            </a:pPr>
            <a:r>
              <a:rPr sz="3200" dirty="0">
                <a:latin typeface="Calibri"/>
                <a:cs typeface="Calibri"/>
              </a:rPr>
              <a:t>Decentralized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Control:</a:t>
            </a:r>
            <a:endParaRPr sz="3200">
              <a:latin typeface="Calibri"/>
              <a:cs typeface="Calibri"/>
            </a:endParaRPr>
          </a:p>
          <a:p>
            <a:pPr marL="2869565" lvl="1" indent="-571500">
              <a:lnSpc>
                <a:spcPct val="100000"/>
              </a:lnSpc>
              <a:spcBef>
                <a:spcPts val="3715"/>
              </a:spcBef>
              <a:buAutoNum type="romanLcPeriod"/>
              <a:tabLst>
                <a:tab pos="2869565" algn="l"/>
              </a:tabLst>
            </a:pPr>
            <a:r>
              <a:rPr sz="2800" dirty="0">
                <a:latin typeface="Calibri"/>
                <a:cs typeface="Calibri"/>
              </a:rPr>
              <a:t>Formation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Control</a:t>
            </a:r>
            <a:endParaRPr sz="2800">
              <a:latin typeface="Calibri"/>
              <a:cs typeface="Calibri"/>
            </a:endParaRPr>
          </a:p>
          <a:p>
            <a:pPr marL="2869565" lvl="1" indent="-571500">
              <a:lnSpc>
                <a:spcPct val="100000"/>
              </a:lnSpc>
              <a:spcBef>
                <a:spcPts val="165"/>
              </a:spcBef>
              <a:buAutoNum type="romanLcPeriod"/>
              <a:tabLst>
                <a:tab pos="2869565" algn="l"/>
              </a:tabLst>
            </a:pPr>
            <a:r>
              <a:rPr sz="2800" dirty="0">
                <a:latin typeface="Calibri"/>
                <a:cs typeface="Calibri"/>
              </a:rPr>
              <a:t>Path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planning</a:t>
            </a:r>
            <a:endParaRPr sz="2800">
              <a:latin typeface="Calibri"/>
              <a:cs typeface="Calibri"/>
            </a:endParaRPr>
          </a:p>
          <a:p>
            <a:pPr marL="2869565" lvl="1" indent="-571500">
              <a:lnSpc>
                <a:spcPct val="100000"/>
              </a:lnSpc>
              <a:spcBef>
                <a:spcPts val="160"/>
              </a:spcBef>
              <a:buAutoNum type="romanLcPeriod"/>
              <a:tabLst>
                <a:tab pos="2869565" algn="l"/>
              </a:tabLst>
            </a:pPr>
            <a:r>
              <a:rPr sz="2800" dirty="0">
                <a:latin typeface="Calibri"/>
                <a:cs typeface="Calibri"/>
              </a:rPr>
              <a:t>Obstacle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Avoidance</a:t>
            </a:r>
            <a:endParaRPr sz="2800">
              <a:latin typeface="Calibri"/>
              <a:cs typeface="Calibri"/>
            </a:endParaRPr>
          </a:p>
          <a:p>
            <a:pPr marL="2869565" lvl="1" indent="-571500">
              <a:lnSpc>
                <a:spcPct val="100000"/>
              </a:lnSpc>
              <a:spcBef>
                <a:spcPts val="165"/>
              </a:spcBef>
              <a:buAutoNum type="romanLcPeriod"/>
              <a:tabLst>
                <a:tab pos="2869565" algn="l"/>
              </a:tabLst>
            </a:pPr>
            <a:r>
              <a:rPr sz="2800" dirty="0">
                <a:latin typeface="Calibri"/>
                <a:cs typeface="Calibri"/>
              </a:rPr>
              <a:t>Task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allocation</a:t>
            </a:r>
            <a:endParaRPr sz="2800">
              <a:latin typeface="Calibri"/>
              <a:cs typeface="Calibri"/>
            </a:endParaRPr>
          </a:p>
          <a:p>
            <a:pPr marL="2869565" lvl="1" indent="-571500">
              <a:lnSpc>
                <a:spcPct val="100000"/>
              </a:lnSpc>
              <a:spcBef>
                <a:spcPts val="165"/>
              </a:spcBef>
              <a:buAutoNum type="romanLcPeriod"/>
              <a:tabLst>
                <a:tab pos="2869565" algn="l"/>
              </a:tabLst>
            </a:pPr>
            <a:r>
              <a:rPr sz="2800" dirty="0">
                <a:latin typeface="Calibri"/>
                <a:cs typeface="Calibri"/>
              </a:rPr>
              <a:t>Effective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navigation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420" y="192011"/>
            <a:ext cx="39243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Literature</a:t>
            </a:r>
            <a:r>
              <a:rPr spc="-140" dirty="0"/>
              <a:t> </a:t>
            </a:r>
            <a:r>
              <a:rPr spc="-10" dirty="0"/>
              <a:t>Survey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993139"/>
            <a:ext cx="12192000" cy="5864860"/>
            <a:chOff x="0" y="993139"/>
            <a:chExt cx="12192000" cy="5864860"/>
          </a:xfrm>
        </p:grpSpPr>
        <p:sp>
          <p:nvSpPr>
            <p:cNvPr id="4" name="object 4"/>
            <p:cNvSpPr/>
            <p:nvPr/>
          </p:nvSpPr>
          <p:spPr>
            <a:xfrm>
              <a:off x="0" y="993139"/>
              <a:ext cx="12192000" cy="370840"/>
            </a:xfrm>
            <a:custGeom>
              <a:avLst/>
              <a:gdLst/>
              <a:ahLst/>
              <a:cxnLst/>
              <a:rect l="l" t="t" r="r" b="b"/>
              <a:pathLst>
                <a:path w="12192000" h="370840">
                  <a:moveTo>
                    <a:pt x="12192000" y="0"/>
                  </a:moveTo>
                  <a:lnTo>
                    <a:pt x="12192000" y="0"/>
                  </a:lnTo>
                  <a:lnTo>
                    <a:pt x="0" y="0"/>
                  </a:lnTo>
                  <a:lnTo>
                    <a:pt x="0" y="351802"/>
                  </a:lnTo>
                  <a:lnTo>
                    <a:pt x="1166190" y="351802"/>
                  </a:lnTo>
                  <a:lnTo>
                    <a:pt x="1166190" y="370840"/>
                  </a:lnTo>
                  <a:lnTo>
                    <a:pt x="4876800" y="370840"/>
                  </a:lnTo>
                  <a:lnTo>
                    <a:pt x="7315200" y="370840"/>
                  </a:lnTo>
                  <a:lnTo>
                    <a:pt x="9753600" y="370840"/>
                  </a:lnTo>
                  <a:lnTo>
                    <a:pt x="9753600" y="351802"/>
                  </a:lnTo>
                  <a:lnTo>
                    <a:pt x="12192000" y="35180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363979"/>
              <a:ext cx="12192000" cy="1336040"/>
            </a:xfrm>
            <a:custGeom>
              <a:avLst/>
              <a:gdLst/>
              <a:ahLst/>
              <a:cxnLst/>
              <a:rect l="l" t="t" r="r" b="b"/>
              <a:pathLst>
                <a:path w="12192000" h="1336039">
                  <a:moveTo>
                    <a:pt x="12192000" y="19050"/>
                  </a:moveTo>
                  <a:lnTo>
                    <a:pt x="9753600" y="19050"/>
                  </a:lnTo>
                  <a:lnTo>
                    <a:pt x="9753600" y="0"/>
                  </a:lnTo>
                  <a:lnTo>
                    <a:pt x="7315200" y="0"/>
                  </a:lnTo>
                  <a:lnTo>
                    <a:pt x="4876800" y="0"/>
                  </a:lnTo>
                  <a:lnTo>
                    <a:pt x="1166190" y="0"/>
                  </a:lnTo>
                  <a:lnTo>
                    <a:pt x="1166190" y="19050"/>
                  </a:lnTo>
                  <a:lnTo>
                    <a:pt x="0" y="19050"/>
                  </a:lnTo>
                  <a:lnTo>
                    <a:pt x="0" y="1336040"/>
                  </a:lnTo>
                  <a:lnTo>
                    <a:pt x="1166190" y="1336040"/>
                  </a:lnTo>
                  <a:lnTo>
                    <a:pt x="4876800" y="1336040"/>
                  </a:lnTo>
                  <a:lnTo>
                    <a:pt x="7315200" y="1336040"/>
                  </a:lnTo>
                  <a:lnTo>
                    <a:pt x="9753600" y="1336040"/>
                  </a:lnTo>
                  <a:lnTo>
                    <a:pt x="12192000" y="1336040"/>
                  </a:lnTo>
                  <a:lnTo>
                    <a:pt x="12192000" y="1905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700019"/>
              <a:ext cx="12192000" cy="1628139"/>
            </a:xfrm>
            <a:custGeom>
              <a:avLst/>
              <a:gdLst/>
              <a:ahLst/>
              <a:cxnLst/>
              <a:rect l="l" t="t" r="r" b="b"/>
              <a:pathLst>
                <a:path w="12192000" h="1628139">
                  <a:moveTo>
                    <a:pt x="12192000" y="0"/>
                  </a:moveTo>
                  <a:lnTo>
                    <a:pt x="12192000" y="0"/>
                  </a:lnTo>
                  <a:lnTo>
                    <a:pt x="0" y="0"/>
                  </a:lnTo>
                  <a:lnTo>
                    <a:pt x="0" y="1628140"/>
                  </a:lnTo>
                  <a:lnTo>
                    <a:pt x="12192000" y="162814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E9E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315459"/>
              <a:ext cx="12192000" cy="2542540"/>
            </a:xfrm>
            <a:custGeom>
              <a:avLst/>
              <a:gdLst/>
              <a:ahLst/>
              <a:cxnLst/>
              <a:rect l="l" t="t" r="r" b="b"/>
              <a:pathLst>
                <a:path w="12192000" h="2542540">
                  <a:moveTo>
                    <a:pt x="12192000" y="0"/>
                  </a:moveTo>
                  <a:lnTo>
                    <a:pt x="12192000" y="0"/>
                  </a:lnTo>
                  <a:lnTo>
                    <a:pt x="0" y="0"/>
                  </a:lnTo>
                  <a:lnTo>
                    <a:pt x="0" y="2542540"/>
                  </a:lnTo>
                  <a:lnTo>
                    <a:pt x="12192000" y="254254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44931" y="1022603"/>
            <a:ext cx="6527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55540" y="1022603"/>
            <a:ext cx="86804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Authors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93940" y="1022603"/>
            <a:ext cx="2019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Year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Publication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32340" y="1022603"/>
            <a:ext cx="1162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Comments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39" y="1418844"/>
            <a:ext cx="2184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libri"/>
                <a:cs typeface="Calibri"/>
              </a:rPr>
              <a:t>1.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44931" y="1418844"/>
            <a:ext cx="353187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Formation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Control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Multiple </a:t>
            </a:r>
            <a:r>
              <a:rPr sz="2000" dirty="0">
                <a:latin typeface="Calibri"/>
                <a:cs typeface="Calibri"/>
              </a:rPr>
              <a:t>Unmanned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Aerial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Vehicles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in </a:t>
            </a:r>
            <a:r>
              <a:rPr sz="2000" spc="-10" dirty="0">
                <a:latin typeface="Calibri"/>
                <a:cs typeface="Calibri"/>
              </a:rPr>
              <a:t>Constrained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Modified </a:t>
            </a:r>
            <a:r>
              <a:rPr sz="2000" dirty="0">
                <a:latin typeface="Calibri"/>
                <a:cs typeface="Calibri"/>
              </a:rPr>
              <a:t>Artificial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Potential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55540" y="1418844"/>
            <a:ext cx="11887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Hang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Yin, </a:t>
            </a:r>
            <a:r>
              <a:rPr sz="2000" dirty="0">
                <a:latin typeface="Calibri"/>
                <a:cs typeface="Calibri"/>
              </a:rPr>
              <a:t>Lea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L.</a:t>
            </a:r>
            <a:r>
              <a:rPr sz="2000" spc="-20" dirty="0">
                <a:latin typeface="Calibri"/>
                <a:cs typeface="Calibri"/>
              </a:rPr>
              <a:t> Cam, </a:t>
            </a:r>
            <a:r>
              <a:rPr sz="2000" dirty="0">
                <a:latin typeface="Calibri"/>
                <a:cs typeface="Calibri"/>
              </a:rPr>
              <a:t>Utpal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Roy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93940" y="1418844"/>
            <a:ext cx="5403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libri"/>
                <a:cs typeface="Calibri"/>
              </a:rPr>
              <a:t>2017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32340" y="1418844"/>
            <a:ext cx="22072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5080" indent="-28321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sz="2000" dirty="0">
                <a:latin typeface="Calibri"/>
                <a:cs typeface="Calibri"/>
              </a:rPr>
              <a:t>Proposed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artificial 	</a:t>
            </a:r>
            <a:r>
              <a:rPr sz="2000" dirty="0">
                <a:latin typeface="Calibri"/>
                <a:cs typeface="Calibri"/>
              </a:rPr>
              <a:t>potential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for 	</a:t>
            </a:r>
            <a:r>
              <a:rPr sz="2000" dirty="0">
                <a:latin typeface="Calibri"/>
                <a:cs typeface="Calibri"/>
              </a:rPr>
              <a:t>formation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control.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739" y="2729484"/>
            <a:ext cx="2184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libri"/>
                <a:cs typeface="Calibri"/>
              </a:rPr>
              <a:t>2.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44931" y="2729484"/>
            <a:ext cx="34582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Proximal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Policy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Optimization </a:t>
            </a:r>
            <a:r>
              <a:rPr sz="2000" dirty="0">
                <a:latin typeface="Calibri"/>
                <a:cs typeface="Calibri"/>
              </a:rPr>
              <a:t>Method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UAV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swarm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formation Control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55540" y="2729484"/>
            <a:ext cx="15017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497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Ning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Yu, </a:t>
            </a:r>
            <a:r>
              <a:rPr sz="2000" dirty="0">
                <a:latin typeface="Calibri"/>
                <a:cs typeface="Calibri"/>
              </a:rPr>
              <a:t>Feng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Juan,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Hongwei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Zhao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93940" y="2729484"/>
            <a:ext cx="5403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libri"/>
                <a:cs typeface="Calibri"/>
              </a:rPr>
              <a:t>2024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32340" y="2729484"/>
            <a:ext cx="19558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sz="2000" spc="-20" dirty="0">
                <a:latin typeface="Calibri"/>
                <a:cs typeface="Calibri"/>
              </a:rPr>
              <a:t>Used </a:t>
            </a:r>
            <a:r>
              <a:rPr sz="2000" spc="-10" dirty="0">
                <a:latin typeface="Calibri"/>
                <a:cs typeface="Calibri"/>
              </a:rPr>
              <a:t>Reinforcement </a:t>
            </a:r>
            <a:r>
              <a:rPr sz="2000" dirty="0">
                <a:latin typeface="Calibri"/>
                <a:cs typeface="Calibri"/>
              </a:rPr>
              <a:t>Learning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adaptive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swarm </a:t>
            </a:r>
            <a:r>
              <a:rPr sz="2000" spc="-10" dirty="0">
                <a:latin typeface="Calibri"/>
                <a:cs typeface="Calibri"/>
              </a:rPr>
              <a:t>behaviour.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739" y="4344923"/>
            <a:ext cx="2184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libri"/>
                <a:cs typeface="Calibri"/>
              </a:rPr>
              <a:t>3.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44931" y="4344923"/>
            <a:ext cx="33553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Swarm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Micro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Flying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Robots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Wild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55540" y="4344923"/>
            <a:ext cx="169798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Xin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Zhou, </a:t>
            </a:r>
            <a:r>
              <a:rPr sz="2000" dirty="0">
                <a:latin typeface="Calibri"/>
                <a:cs typeface="Calibri"/>
              </a:rPr>
              <a:t>Xiangyong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Wen, </a:t>
            </a:r>
            <a:r>
              <a:rPr sz="2000" dirty="0">
                <a:latin typeface="Calibri"/>
                <a:cs typeface="Calibri"/>
              </a:rPr>
              <a:t>Zhepei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Wang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93940" y="4344923"/>
            <a:ext cx="5403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libri"/>
                <a:cs typeface="Calibri"/>
              </a:rPr>
              <a:t>2022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832340" y="4344923"/>
            <a:ext cx="2141855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sz="2000" spc="-10" dirty="0">
                <a:latin typeface="Calibri"/>
                <a:cs typeface="Calibri"/>
              </a:rPr>
              <a:t>Demonstrated </a:t>
            </a:r>
            <a:r>
              <a:rPr sz="2000" spc="-20" dirty="0">
                <a:latin typeface="Calibri"/>
                <a:cs typeface="Calibri"/>
              </a:rPr>
              <a:t>real-</a:t>
            </a:r>
            <a:r>
              <a:rPr sz="2000" dirty="0">
                <a:latin typeface="Calibri"/>
                <a:cs typeface="Calibri"/>
              </a:rPr>
              <a:t>world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UAV </a:t>
            </a:r>
            <a:r>
              <a:rPr sz="2000" dirty="0">
                <a:latin typeface="Calibri"/>
                <a:cs typeface="Calibri"/>
              </a:rPr>
              <a:t>swarm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navigation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forests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using decentralized </a:t>
            </a:r>
            <a:r>
              <a:rPr sz="2000" dirty="0">
                <a:latin typeface="Calibri"/>
                <a:cs typeface="Calibri"/>
              </a:rPr>
              <a:t>control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complex environment.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-6349" y="986790"/>
            <a:ext cx="12204700" cy="5877560"/>
            <a:chOff x="-6349" y="986790"/>
            <a:chExt cx="12204700" cy="5877560"/>
          </a:xfrm>
        </p:grpSpPr>
        <p:sp>
          <p:nvSpPr>
            <p:cNvPr id="28" name="object 28"/>
            <p:cNvSpPr/>
            <p:nvPr/>
          </p:nvSpPr>
          <p:spPr>
            <a:xfrm>
              <a:off x="9753600" y="993140"/>
              <a:ext cx="2438400" cy="408940"/>
            </a:xfrm>
            <a:custGeom>
              <a:avLst/>
              <a:gdLst/>
              <a:ahLst/>
              <a:cxnLst/>
              <a:rect l="l" t="t" r="r" b="b"/>
              <a:pathLst>
                <a:path w="2438400" h="408940">
                  <a:moveTo>
                    <a:pt x="0" y="0"/>
                  </a:moveTo>
                  <a:lnTo>
                    <a:pt x="0" y="408939"/>
                  </a:lnTo>
                </a:path>
                <a:path w="2438400" h="408940">
                  <a:moveTo>
                    <a:pt x="2438400" y="0"/>
                  </a:moveTo>
                  <a:lnTo>
                    <a:pt x="2438400" y="40893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759950" y="986790"/>
              <a:ext cx="2425700" cy="12700"/>
            </a:xfrm>
            <a:custGeom>
              <a:avLst/>
              <a:gdLst/>
              <a:ahLst/>
              <a:cxnLst/>
              <a:rect l="l" t="t" r="r" b="b"/>
              <a:pathLst>
                <a:path w="2425700" h="12700">
                  <a:moveTo>
                    <a:pt x="0" y="12699"/>
                  </a:moveTo>
                  <a:lnTo>
                    <a:pt x="2425700" y="12699"/>
                  </a:lnTo>
                  <a:lnTo>
                    <a:pt x="2425700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315200" y="993140"/>
              <a:ext cx="0" cy="408940"/>
            </a:xfrm>
            <a:custGeom>
              <a:avLst/>
              <a:gdLst/>
              <a:ahLst/>
              <a:cxnLst/>
              <a:rect l="l" t="t" r="r" b="b"/>
              <a:pathLst>
                <a:path h="408940">
                  <a:moveTo>
                    <a:pt x="0" y="0"/>
                  </a:moveTo>
                  <a:lnTo>
                    <a:pt x="0" y="40893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321550" y="986790"/>
              <a:ext cx="2425700" cy="12700"/>
            </a:xfrm>
            <a:custGeom>
              <a:avLst/>
              <a:gdLst/>
              <a:ahLst/>
              <a:cxnLst/>
              <a:rect l="l" t="t" r="r" b="b"/>
              <a:pathLst>
                <a:path w="2425700" h="12700">
                  <a:moveTo>
                    <a:pt x="0" y="12699"/>
                  </a:moveTo>
                  <a:lnTo>
                    <a:pt x="2425700" y="12699"/>
                  </a:lnTo>
                  <a:lnTo>
                    <a:pt x="2425700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876800" y="993140"/>
              <a:ext cx="0" cy="408940"/>
            </a:xfrm>
            <a:custGeom>
              <a:avLst/>
              <a:gdLst/>
              <a:ahLst/>
              <a:cxnLst/>
              <a:rect l="l" t="t" r="r" b="b"/>
              <a:pathLst>
                <a:path h="408940">
                  <a:moveTo>
                    <a:pt x="0" y="0"/>
                  </a:moveTo>
                  <a:lnTo>
                    <a:pt x="0" y="40893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83150" y="986790"/>
              <a:ext cx="2425700" cy="12700"/>
            </a:xfrm>
            <a:custGeom>
              <a:avLst/>
              <a:gdLst/>
              <a:ahLst/>
              <a:cxnLst/>
              <a:rect l="l" t="t" r="r" b="b"/>
              <a:pathLst>
                <a:path w="2425700" h="12700">
                  <a:moveTo>
                    <a:pt x="0" y="12699"/>
                  </a:moveTo>
                  <a:lnTo>
                    <a:pt x="2425700" y="12699"/>
                  </a:lnTo>
                  <a:lnTo>
                    <a:pt x="2425700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66191" y="993140"/>
              <a:ext cx="0" cy="408940"/>
            </a:xfrm>
            <a:custGeom>
              <a:avLst/>
              <a:gdLst/>
              <a:ahLst/>
              <a:cxnLst/>
              <a:rect l="l" t="t" r="r" b="b"/>
              <a:pathLst>
                <a:path h="408940">
                  <a:moveTo>
                    <a:pt x="0" y="0"/>
                  </a:moveTo>
                  <a:lnTo>
                    <a:pt x="0" y="40893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72541" y="986790"/>
              <a:ext cx="3698240" cy="12700"/>
            </a:xfrm>
            <a:custGeom>
              <a:avLst/>
              <a:gdLst/>
              <a:ahLst/>
              <a:cxnLst/>
              <a:rect l="l" t="t" r="r" b="b"/>
              <a:pathLst>
                <a:path w="3698240" h="12700">
                  <a:moveTo>
                    <a:pt x="0" y="12699"/>
                  </a:moveTo>
                  <a:lnTo>
                    <a:pt x="3697908" y="12699"/>
                  </a:lnTo>
                  <a:lnTo>
                    <a:pt x="3697908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993140"/>
              <a:ext cx="0" cy="408940"/>
            </a:xfrm>
            <a:custGeom>
              <a:avLst/>
              <a:gdLst/>
              <a:ahLst/>
              <a:cxnLst/>
              <a:rect l="l" t="t" r="r" b="b"/>
              <a:pathLst>
                <a:path h="408940">
                  <a:moveTo>
                    <a:pt x="0" y="0"/>
                  </a:moveTo>
                  <a:lnTo>
                    <a:pt x="0" y="40893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349" y="986790"/>
              <a:ext cx="1153795" cy="12700"/>
            </a:xfrm>
            <a:custGeom>
              <a:avLst/>
              <a:gdLst/>
              <a:ahLst/>
              <a:cxnLst/>
              <a:rect l="l" t="t" r="r" b="b"/>
              <a:pathLst>
                <a:path w="1153795" h="12700">
                  <a:moveTo>
                    <a:pt x="0" y="12699"/>
                  </a:moveTo>
                  <a:lnTo>
                    <a:pt x="1153491" y="12699"/>
                  </a:lnTo>
                  <a:lnTo>
                    <a:pt x="1153491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753600" y="1363980"/>
              <a:ext cx="2438400" cy="1348740"/>
            </a:xfrm>
            <a:custGeom>
              <a:avLst/>
              <a:gdLst/>
              <a:ahLst/>
              <a:cxnLst/>
              <a:rect l="l" t="t" r="r" b="b"/>
              <a:pathLst>
                <a:path w="2438400" h="1348739">
                  <a:moveTo>
                    <a:pt x="0" y="0"/>
                  </a:moveTo>
                  <a:lnTo>
                    <a:pt x="0" y="1348739"/>
                  </a:lnTo>
                </a:path>
                <a:path w="2438400" h="1348739">
                  <a:moveTo>
                    <a:pt x="2438400" y="0"/>
                  </a:moveTo>
                  <a:lnTo>
                    <a:pt x="2438400" y="134873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747250" y="1344930"/>
              <a:ext cx="2444750" cy="38100"/>
            </a:xfrm>
            <a:custGeom>
              <a:avLst/>
              <a:gdLst/>
              <a:ahLst/>
              <a:cxnLst/>
              <a:rect l="l" t="t" r="r" b="b"/>
              <a:pathLst>
                <a:path w="2444750" h="38100">
                  <a:moveTo>
                    <a:pt x="2444750" y="0"/>
                  </a:moveTo>
                  <a:lnTo>
                    <a:pt x="0" y="0"/>
                  </a:lnTo>
                  <a:lnTo>
                    <a:pt x="0" y="38099"/>
                  </a:lnTo>
                  <a:lnTo>
                    <a:pt x="2444750" y="38099"/>
                  </a:lnTo>
                  <a:lnTo>
                    <a:pt x="24447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15200" y="1363980"/>
              <a:ext cx="0" cy="1348740"/>
            </a:xfrm>
            <a:custGeom>
              <a:avLst/>
              <a:gdLst/>
              <a:ahLst/>
              <a:cxnLst/>
              <a:rect l="l" t="t" r="r" b="b"/>
              <a:pathLst>
                <a:path h="1348739">
                  <a:moveTo>
                    <a:pt x="0" y="0"/>
                  </a:moveTo>
                  <a:lnTo>
                    <a:pt x="0" y="134873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308850" y="1363980"/>
              <a:ext cx="2438400" cy="0"/>
            </a:xfrm>
            <a:custGeom>
              <a:avLst/>
              <a:gdLst/>
              <a:ahLst/>
              <a:cxnLst/>
              <a:rect l="l" t="t" r="r" b="b"/>
              <a:pathLst>
                <a:path w="2438400">
                  <a:moveTo>
                    <a:pt x="0" y="0"/>
                  </a:moveTo>
                  <a:lnTo>
                    <a:pt x="243840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876800" y="1363980"/>
              <a:ext cx="0" cy="1348740"/>
            </a:xfrm>
            <a:custGeom>
              <a:avLst/>
              <a:gdLst/>
              <a:ahLst/>
              <a:cxnLst/>
              <a:rect l="l" t="t" r="r" b="b"/>
              <a:pathLst>
                <a:path h="1348739">
                  <a:moveTo>
                    <a:pt x="0" y="0"/>
                  </a:moveTo>
                  <a:lnTo>
                    <a:pt x="0" y="134873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870450" y="1363980"/>
              <a:ext cx="2438400" cy="0"/>
            </a:xfrm>
            <a:custGeom>
              <a:avLst/>
              <a:gdLst/>
              <a:ahLst/>
              <a:cxnLst/>
              <a:rect l="l" t="t" r="r" b="b"/>
              <a:pathLst>
                <a:path w="2438400">
                  <a:moveTo>
                    <a:pt x="0" y="0"/>
                  </a:moveTo>
                  <a:lnTo>
                    <a:pt x="243840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66191" y="1363980"/>
              <a:ext cx="0" cy="1348740"/>
            </a:xfrm>
            <a:custGeom>
              <a:avLst/>
              <a:gdLst/>
              <a:ahLst/>
              <a:cxnLst/>
              <a:rect l="l" t="t" r="r" b="b"/>
              <a:pathLst>
                <a:path h="1348739">
                  <a:moveTo>
                    <a:pt x="0" y="0"/>
                  </a:moveTo>
                  <a:lnTo>
                    <a:pt x="0" y="134873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59841" y="1363980"/>
              <a:ext cx="3710940" cy="0"/>
            </a:xfrm>
            <a:custGeom>
              <a:avLst/>
              <a:gdLst/>
              <a:ahLst/>
              <a:cxnLst/>
              <a:rect l="l" t="t" r="r" b="b"/>
              <a:pathLst>
                <a:path w="3710940">
                  <a:moveTo>
                    <a:pt x="0" y="0"/>
                  </a:moveTo>
                  <a:lnTo>
                    <a:pt x="3710608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0" y="1363980"/>
              <a:ext cx="0" cy="1348740"/>
            </a:xfrm>
            <a:custGeom>
              <a:avLst/>
              <a:gdLst/>
              <a:ahLst/>
              <a:cxnLst/>
              <a:rect l="l" t="t" r="r" b="b"/>
              <a:pathLst>
                <a:path h="1348739">
                  <a:moveTo>
                    <a:pt x="0" y="0"/>
                  </a:moveTo>
                  <a:lnTo>
                    <a:pt x="0" y="134873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0" y="1344930"/>
              <a:ext cx="1160145" cy="38100"/>
            </a:xfrm>
            <a:custGeom>
              <a:avLst/>
              <a:gdLst/>
              <a:ahLst/>
              <a:cxnLst/>
              <a:rect l="l" t="t" r="r" b="b"/>
              <a:pathLst>
                <a:path w="1160145" h="38100">
                  <a:moveTo>
                    <a:pt x="1159841" y="0"/>
                  </a:moveTo>
                  <a:lnTo>
                    <a:pt x="0" y="0"/>
                  </a:lnTo>
                  <a:lnTo>
                    <a:pt x="0" y="38099"/>
                  </a:lnTo>
                  <a:lnTo>
                    <a:pt x="1159841" y="38099"/>
                  </a:lnTo>
                  <a:lnTo>
                    <a:pt x="11598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753600" y="2700020"/>
              <a:ext cx="2438400" cy="1628139"/>
            </a:xfrm>
            <a:custGeom>
              <a:avLst/>
              <a:gdLst/>
              <a:ahLst/>
              <a:cxnLst/>
              <a:rect l="l" t="t" r="r" b="b"/>
              <a:pathLst>
                <a:path w="2438400" h="1628139">
                  <a:moveTo>
                    <a:pt x="0" y="0"/>
                  </a:moveTo>
                  <a:lnTo>
                    <a:pt x="0" y="1628140"/>
                  </a:lnTo>
                </a:path>
                <a:path w="2438400" h="1628139">
                  <a:moveTo>
                    <a:pt x="2438400" y="0"/>
                  </a:moveTo>
                  <a:lnTo>
                    <a:pt x="2438400" y="162814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759950" y="2693670"/>
              <a:ext cx="2425700" cy="12700"/>
            </a:xfrm>
            <a:custGeom>
              <a:avLst/>
              <a:gdLst/>
              <a:ahLst/>
              <a:cxnLst/>
              <a:rect l="l" t="t" r="r" b="b"/>
              <a:pathLst>
                <a:path w="2425700" h="12700">
                  <a:moveTo>
                    <a:pt x="0" y="12699"/>
                  </a:moveTo>
                  <a:lnTo>
                    <a:pt x="2425700" y="12699"/>
                  </a:lnTo>
                  <a:lnTo>
                    <a:pt x="2425700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315200" y="2700020"/>
              <a:ext cx="0" cy="1628139"/>
            </a:xfrm>
            <a:custGeom>
              <a:avLst/>
              <a:gdLst/>
              <a:ahLst/>
              <a:cxnLst/>
              <a:rect l="l" t="t" r="r" b="b"/>
              <a:pathLst>
                <a:path h="1628139">
                  <a:moveTo>
                    <a:pt x="0" y="0"/>
                  </a:moveTo>
                  <a:lnTo>
                    <a:pt x="0" y="162814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321550" y="2693670"/>
              <a:ext cx="2425700" cy="12700"/>
            </a:xfrm>
            <a:custGeom>
              <a:avLst/>
              <a:gdLst/>
              <a:ahLst/>
              <a:cxnLst/>
              <a:rect l="l" t="t" r="r" b="b"/>
              <a:pathLst>
                <a:path w="2425700" h="12700">
                  <a:moveTo>
                    <a:pt x="0" y="12699"/>
                  </a:moveTo>
                  <a:lnTo>
                    <a:pt x="2425700" y="12699"/>
                  </a:lnTo>
                  <a:lnTo>
                    <a:pt x="2425700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876800" y="2700020"/>
              <a:ext cx="0" cy="1628139"/>
            </a:xfrm>
            <a:custGeom>
              <a:avLst/>
              <a:gdLst/>
              <a:ahLst/>
              <a:cxnLst/>
              <a:rect l="l" t="t" r="r" b="b"/>
              <a:pathLst>
                <a:path h="1628139">
                  <a:moveTo>
                    <a:pt x="0" y="0"/>
                  </a:moveTo>
                  <a:lnTo>
                    <a:pt x="0" y="162814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883150" y="2693670"/>
              <a:ext cx="2425700" cy="12700"/>
            </a:xfrm>
            <a:custGeom>
              <a:avLst/>
              <a:gdLst/>
              <a:ahLst/>
              <a:cxnLst/>
              <a:rect l="l" t="t" r="r" b="b"/>
              <a:pathLst>
                <a:path w="2425700" h="12700">
                  <a:moveTo>
                    <a:pt x="0" y="12699"/>
                  </a:moveTo>
                  <a:lnTo>
                    <a:pt x="2425700" y="12699"/>
                  </a:lnTo>
                  <a:lnTo>
                    <a:pt x="2425700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66191" y="2700020"/>
              <a:ext cx="0" cy="1628139"/>
            </a:xfrm>
            <a:custGeom>
              <a:avLst/>
              <a:gdLst/>
              <a:ahLst/>
              <a:cxnLst/>
              <a:rect l="l" t="t" r="r" b="b"/>
              <a:pathLst>
                <a:path h="1628139">
                  <a:moveTo>
                    <a:pt x="0" y="0"/>
                  </a:moveTo>
                  <a:lnTo>
                    <a:pt x="0" y="162814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72541" y="2693670"/>
              <a:ext cx="3698240" cy="12700"/>
            </a:xfrm>
            <a:custGeom>
              <a:avLst/>
              <a:gdLst/>
              <a:ahLst/>
              <a:cxnLst/>
              <a:rect l="l" t="t" r="r" b="b"/>
              <a:pathLst>
                <a:path w="3698240" h="12700">
                  <a:moveTo>
                    <a:pt x="0" y="12699"/>
                  </a:moveTo>
                  <a:lnTo>
                    <a:pt x="3697908" y="12699"/>
                  </a:lnTo>
                  <a:lnTo>
                    <a:pt x="3697908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0" y="2700020"/>
              <a:ext cx="0" cy="1628139"/>
            </a:xfrm>
            <a:custGeom>
              <a:avLst/>
              <a:gdLst/>
              <a:ahLst/>
              <a:cxnLst/>
              <a:rect l="l" t="t" r="r" b="b"/>
              <a:pathLst>
                <a:path h="1628139">
                  <a:moveTo>
                    <a:pt x="0" y="0"/>
                  </a:moveTo>
                  <a:lnTo>
                    <a:pt x="0" y="162814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349" y="2693670"/>
              <a:ext cx="1153795" cy="12700"/>
            </a:xfrm>
            <a:custGeom>
              <a:avLst/>
              <a:gdLst/>
              <a:ahLst/>
              <a:cxnLst/>
              <a:rect l="l" t="t" r="r" b="b"/>
              <a:pathLst>
                <a:path w="1153795" h="12700">
                  <a:moveTo>
                    <a:pt x="0" y="12699"/>
                  </a:moveTo>
                  <a:lnTo>
                    <a:pt x="1153491" y="12699"/>
                  </a:lnTo>
                  <a:lnTo>
                    <a:pt x="1153491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753600" y="4315459"/>
              <a:ext cx="2438400" cy="2542540"/>
            </a:xfrm>
            <a:custGeom>
              <a:avLst/>
              <a:gdLst/>
              <a:ahLst/>
              <a:cxnLst/>
              <a:rect l="l" t="t" r="r" b="b"/>
              <a:pathLst>
                <a:path w="2438400" h="2542540">
                  <a:moveTo>
                    <a:pt x="0" y="0"/>
                  </a:moveTo>
                  <a:lnTo>
                    <a:pt x="0" y="2542540"/>
                  </a:lnTo>
                </a:path>
                <a:path w="2438400" h="2542540">
                  <a:moveTo>
                    <a:pt x="2438400" y="0"/>
                  </a:moveTo>
                  <a:lnTo>
                    <a:pt x="2438400" y="254254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747250" y="4309122"/>
              <a:ext cx="2444750" cy="2548890"/>
            </a:xfrm>
            <a:custGeom>
              <a:avLst/>
              <a:gdLst/>
              <a:ahLst/>
              <a:cxnLst/>
              <a:rect l="l" t="t" r="r" b="b"/>
              <a:pathLst>
                <a:path w="2444750" h="2548890">
                  <a:moveTo>
                    <a:pt x="2438400" y="0"/>
                  </a:moveTo>
                  <a:lnTo>
                    <a:pt x="12700" y="0"/>
                  </a:lnTo>
                  <a:lnTo>
                    <a:pt x="12700" y="12687"/>
                  </a:lnTo>
                  <a:lnTo>
                    <a:pt x="2438400" y="12687"/>
                  </a:lnTo>
                  <a:lnTo>
                    <a:pt x="2438400" y="0"/>
                  </a:lnTo>
                  <a:close/>
                </a:path>
                <a:path w="2444750" h="2548890">
                  <a:moveTo>
                    <a:pt x="2444750" y="2542540"/>
                  </a:moveTo>
                  <a:lnTo>
                    <a:pt x="0" y="2542540"/>
                  </a:lnTo>
                  <a:lnTo>
                    <a:pt x="0" y="2548877"/>
                  </a:lnTo>
                  <a:lnTo>
                    <a:pt x="2444750" y="2548877"/>
                  </a:lnTo>
                  <a:lnTo>
                    <a:pt x="2444750" y="25425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315200" y="4315459"/>
              <a:ext cx="0" cy="2542540"/>
            </a:xfrm>
            <a:custGeom>
              <a:avLst/>
              <a:gdLst/>
              <a:ahLst/>
              <a:cxnLst/>
              <a:rect l="l" t="t" r="r" b="b"/>
              <a:pathLst>
                <a:path h="2542540">
                  <a:moveTo>
                    <a:pt x="0" y="0"/>
                  </a:moveTo>
                  <a:lnTo>
                    <a:pt x="0" y="254254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308850" y="4309122"/>
              <a:ext cx="2451100" cy="2555240"/>
            </a:xfrm>
            <a:custGeom>
              <a:avLst/>
              <a:gdLst/>
              <a:ahLst/>
              <a:cxnLst/>
              <a:rect l="l" t="t" r="r" b="b"/>
              <a:pathLst>
                <a:path w="2451100" h="2555240">
                  <a:moveTo>
                    <a:pt x="2438400" y="0"/>
                  </a:moveTo>
                  <a:lnTo>
                    <a:pt x="12700" y="0"/>
                  </a:lnTo>
                  <a:lnTo>
                    <a:pt x="12700" y="12687"/>
                  </a:lnTo>
                  <a:lnTo>
                    <a:pt x="2438400" y="12687"/>
                  </a:lnTo>
                  <a:lnTo>
                    <a:pt x="2438400" y="0"/>
                  </a:lnTo>
                  <a:close/>
                </a:path>
                <a:path w="2451100" h="2555240">
                  <a:moveTo>
                    <a:pt x="2451100" y="2542540"/>
                  </a:moveTo>
                  <a:lnTo>
                    <a:pt x="0" y="2542540"/>
                  </a:lnTo>
                  <a:lnTo>
                    <a:pt x="0" y="2555214"/>
                  </a:lnTo>
                  <a:lnTo>
                    <a:pt x="2451100" y="2555214"/>
                  </a:lnTo>
                  <a:lnTo>
                    <a:pt x="2451100" y="25425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876800" y="4315459"/>
              <a:ext cx="0" cy="2542540"/>
            </a:xfrm>
            <a:custGeom>
              <a:avLst/>
              <a:gdLst/>
              <a:ahLst/>
              <a:cxnLst/>
              <a:rect l="l" t="t" r="r" b="b"/>
              <a:pathLst>
                <a:path h="2542540">
                  <a:moveTo>
                    <a:pt x="0" y="0"/>
                  </a:moveTo>
                  <a:lnTo>
                    <a:pt x="0" y="254254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870450" y="4309122"/>
              <a:ext cx="2451100" cy="2555240"/>
            </a:xfrm>
            <a:custGeom>
              <a:avLst/>
              <a:gdLst/>
              <a:ahLst/>
              <a:cxnLst/>
              <a:rect l="l" t="t" r="r" b="b"/>
              <a:pathLst>
                <a:path w="2451100" h="2555240">
                  <a:moveTo>
                    <a:pt x="2438400" y="0"/>
                  </a:moveTo>
                  <a:lnTo>
                    <a:pt x="12700" y="0"/>
                  </a:lnTo>
                  <a:lnTo>
                    <a:pt x="12700" y="12687"/>
                  </a:lnTo>
                  <a:lnTo>
                    <a:pt x="2438400" y="12687"/>
                  </a:lnTo>
                  <a:lnTo>
                    <a:pt x="2438400" y="0"/>
                  </a:lnTo>
                  <a:close/>
                </a:path>
                <a:path w="2451100" h="2555240">
                  <a:moveTo>
                    <a:pt x="2451100" y="2542540"/>
                  </a:moveTo>
                  <a:lnTo>
                    <a:pt x="0" y="2542540"/>
                  </a:lnTo>
                  <a:lnTo>
                    <a:pt x="0" y="2555214"/>
                  </a:lnTo>
                  <a:lnTo>
                    <a:pt x="2451100" y="2555214"/>
                  </a:lnTo>
                  <a:lnTo>
                    <a:pt x="2451100" y="25425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166191" y="4315459"/>
              <a:ext cx="0" cy="2542540"/>
            </a:xfrm>
            <a:custGeom>
              <a:avLst/>
              <a:gdLst/>
              <a:ahLst/>
              <a:cxnLst/>
              <a:rect l="l" t="t" r="r" b="b"/>
              <a:pathLst>
                <a:path h="2542540">
                  <a:moveTo>
                    <a:pt x="0" y="0"/>
                  </a:moveTo>
                  <a:lnTo>
                    <a:pt x="0" y="254254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172541" y="4309110"/>
              <a:ext cx="3698240" cy="12700"/>
            </a:xfrm>
            <a:custGeom>
              <a:avLst/>
              <a:gdLst/>
              <a:ahLst/>
              <a:cxnLst/>
              <a:rect l="l" t="t" r="r" b="b"/>
              <a:pathLst>
                <a:path w="3698240" h="12700">
                  <a:moveTo>
                    <a:pt x="0" y="12699"/>
                  </a:moveTo>
                  <a:lnTo>
                    <a:pt x="3697908" y="12699"/>
                  </a:lnTo>
                  <a:lnTo>
                    <a:pt x="3697908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0" y="4315459"/>
              <a:ext cx="4883150" cy="2542540"/>
            </a:xfrm>
            <a:custGeom>
              <a:avLst/>
              <a:gdLst/>
              <a:ahLst/>
              <a:cxnLst/>
              <a:rect l="l" t="t" r="r" b="b"/>
              <a:pathLst>
                <a:path w="4883150" h="2542540">
                  <a:moveTo>
                    <a:pt x="1159841" y="2542540"/>
                  </a:moveTo>
                  <a:lnTo>
                    <a:pt x="4883150" y="2542540"/>
                  </a:lnTo>
                </a:path>
                <a:path w="4883150" h="2542540">
                  <a:moveTo>
                    <a:pt x="0" y="0"/>
                  </a:moveTo>
                  <a:lnTo>
                    <a:pt x="0" y="254254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0" y="4309122"/>
              <a:ext cx="1172845" cy="2548890"/>
            </a:xfrm>
            <a:custGeom>
              <a:avLst/>
              <a:gdLst/>
              <a:ahLst/>
              <a:cxnLst/>
              <a:rect l="l" t="t" r="r" b="b"/>
              <a:pathLst>
                <a:path w="1172845" h="2548890">
                  <a:moveTo>
                    <a:pt x="1159840" y="0"/>
                  </a:moveTo>
                  <a:lnTo>
                    <a:pt x="6337" y="0"/>
                  </a:lnTo>
                  <a:lnTo>
                    <a:pt x="6337" y="12687"/>
                  </a:lnTo>
                  <a:lnTo>
                    <a:pt x="1159840" y="12687"/>
                  </a:lnTo>
                  <a:lnTo>
                    <a:pt x="1159840" y="0"/>
                  </a:lnTo>
                  <a:close/>
                </a:path>
                <a:path w="1172845" h="2548890">
                  <a:moveTo>
                    <a:pt x="1172540" y="2542540"/>
                  </a:moveTo>
                  <a:lnTo>
                    <a:pt x="0" y="2542540"/>
                  </a:lnTo>
                  <a:lnTo>
                    <a:pt x="0" y="2548877"/>
                  </a:lnTo>
                  <a:lnTo>
                    <a:pt x="1172540" y="2548877"/>
                  </a:lnTo>
                  <a:lnTo>
                    <a:pt x="1172540" y="25425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5058" y="1426235"/>
            <a:ext cx="8453882" cy="488255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4676" rIns="0" bIns="0" rtlCol="0">
            <a:spAutoFit/>
          </a:bodyPr>
          <a:lstStyle/>
          <a:p>
            <a:pPr marL="1820545">
              <a:lnSpc>
                <a:spcPct val="100000"/>
              </a:lnSpc>
              <a:spcBef>
                <a:spcPts val="100"/>
              </a:spcBef>
            </a:pPr>
            <a:r>
              <a:rPr dirty="0"/>
              <a:t>UAV</a:t>
            </a:r>
            <a:r>
              <a:rPr spc="-90" dirty="0"/>
              <a:t> </a:t>
            </a:r>
            <a:r>
              <a:rPr dirty="0"/>
              <a:t>Swarm</a:t>
            </a:r>
            <a:r>
              <a:rPr spc="-85" dirty="0"/>
              <a:t> </a:t>
            </a:r>
            <a:r>
              <a:rPr spc="-10" dirty="0"/>
              <a:t>Control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420" y="-2743"/>
            <a:ext cx="11821159" cy="1054059"/>
          </a:xfrm>
          <a:prstGeom prst="rect">
            <a:avLst/>
          </a:prstGeom>
        </p:spPr>
        <p:txBody>
          <a:bodyPr vert="horz" wrap="square" lIns="0" tIns="373305" rIns="0" bIns="0" rtlCol="0">
            <a:spAutoFit/>
          </a:bodyPr>
          <a:lstStyle/>
          <a:p>
            <a:pPr marL="743585">
              <a:lnSpc>
                <a:spcPct val="100000"/>
              </a:lnSpc>
              <a:spcBef>
                <a:spcPts val="100"/>
              </a:spcBef>
            </a:pPr>
            <a:r>
              <a:rPr dirty="0"/>
              <a:t>Work</a:t>
            </a:r>
            <a:r>
              <a:rPr spc="-70" dirty="0"/>
              <a:t> </a:t>
            </a:r>
            <a:r>
              <a:rPr dirty="0"/>
              <a:t>Done</a:t>
            </a:r>
            <a:r>
              <a:rPr spc="-65" dirty="0"/>
              <a:t> </a:t>
            </a:r>
            <a:r>
              <a:rPr dirty="0"/>
              <a:t>so</a:t>
            </a:r>
            <a:r>
              <a:rPr spc="-65" dirty="0"/>
              <a:t> </a:t>
            </a:r>
            <a:r>
              <a:rPr dirty="0"/>
              <a:t>Far</a:t>
            </a:r>
            <a:r>
              <a:rPr lang="en-US" spc="-70" dirty="0"/>
              <a:t> - </a:t>
            </a:r>
            <a:r>
              <a:rPr dirty="0"/>
              <a:t>Centralized</a:t>
            </a:r>
            <a:r>
              <a:rPr spc="-65" dirty="0"/>
              <a:t> </a:t>
            </a:r>
            <a:r>
              <a:rPr spc="-10" dirty="0"/>
              <a:t>Control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248" y="1512493"/>
            <a:ext cx="3010420" cy="52103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7455" y="1512493"/>
            <a:ext cx="2767279" cy="52103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7071" y="1512493"/>
            <a:ext cx="2767279" cy="52103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06673" y="1512493"/>
            <a:ext cx="2581821" cy="52103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91610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latin typeface="Calibri"/>
                <a:cs typeface="Calibri"/>
              </a:rPr>
              <a:t>FLOWCHART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9964" y="769440"/>
            <a:ext cx="3817861" cy="57267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420" y="-2743"/>
            <a:ext cx="11821159" cy="873841"/>
          </a:xfrm>
          <a:prstGeom prst="rect">
            <a:avLst/>
          </a:prstGeom>
        </p:spPr>
        <p:txBody>
          <a:bodyPr vert="horz" wrap="square" lIns="0" tIns="194830" rIns="0" bIns="0" rtlCol="0">
            <a:spAutoFit/>
          </a:bodyPr>
          <a:lstStyle/>
          <a:p>
            <a:pPr marL="743585">
              <a:lnSpc>
                <a:spcPct val="100000"/>
              </a:lnSpc>
              <a:spcBef>
                <a:spcPts val="100"/>
              </a:spcBef>
            </a:pPr>
            <a:r>
              <a:rPr spc="-30"/>
              <a:t>Phase-</a:t>
            </a:r>
            <a:r>
              <a:t>wise</a:t>
            </a:r>
            <a:r>
              <a:rPr spc="-105"/>
              <a:t> </a:t>
            </a:r>
            <a:r>
              <a:t>Equations</a:t>
            </a:r>
            <a:r>
              <a:rPr lang="en-US" spc="-85"/>
              <a:t> - </a:t>
            </a:r>
            <a:r>
              <a:t>Centralized</a:t>
            </a:r>
            <a:r>
              <a:rPr spc="-100"/>
              <a:t> </a:t>
            </a:r>
            <a:r>
              <a:rPr spc="-10" dirty="0"/>
              <a:t>Control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993" y="1299717"/>
            <a:ext cx="3066034" cy="48307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2703" y="1100856"/>
            <a:ext cx="3527437" cy="52321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3917" y="1253705"/>
            <a:ext cx="4543920" cy="53081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83078" y="304800"/>
            <a:ext cx="10184130" cy="119634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>
              <a:lnSpc>
                <a:spcPct val="91500"/>
              </a:lnSpc>
              <a:spcBef>
                <a:spcPts val="545"/>
              </a:spcBef>
            </a:pPr>
            <a:r>
              <a:rPr dirty="0"/>
              <a:t>Work</a:t>
            </a:r>
            <a:r>
              <a:rPr spc="-45" dirty="0"/>
              <a:t> </a:t>
            </a:r>
            <a:r>
              <a:rPr dirty="0"/>
              <a:t>Done</a:t>
            </a:r>
            <a:r>
              <a:rPr spc="-40" dirty="0"/>
              <a:t> </a:t>
            </a:r>
            <a:r>
              <a:rPr dirty="0"/>
              <a:t>so</a:t>
            </a:r>
            <a:r>
              <a:rPr spc="-40" dirty="0"/>
              <a:t> </a:t>
            </a:r>
            <a:r>
              <a:rPr dirty="0"/>
              <a:t>Far</a:t>
            </a:r>
            <a:r>
              <a:rPr lang="en-US" dirty="0"/>
              <a:t> </a:t>
            </a:r>
            <a:r>
              <a:rPr lang="en-US" spc="-40" dirty="0"/>
              <a:t>- </a:t>
            </a:r>
            <a:r>
              <a:rPr sz="3600" dirty="0"/>
              <a:t>Straight</a:t>
            </a:r>
            <a:r>
              <a:rPr sz="3600" spc="-30" dirty="0"/>
              <a:t> </a:t>
            </a:r>
            <a:r>
              <a:rPr sz="3600" dirty="0"/>
              <a:t>line</a:t>
            </a:r>
            <a:r>
              <a:rPr sz="3600" spc="-35" dirty="0"/>
              <a:t> </a:t>
            </a:r>
            <a:r>
              <a:rPr sz="3600" dirty="0"/>
              <a:t>formation</a:t>
            </a:r>
            <a:r>
              <a:rPr sz="3600" spc="-35" dirty="0"/>
              <a:t> </a:t>
            </a:r>
            <a:r>
              <a:rPr sz="3600" spc="-10" dirty="0"/>
              <a:t>using </a:t>
            </a:r>
            <a:r>
              <a:rPr sz="3600" dirty="0"/>
              <a:t>Decentralized</a:t>
            </a:r>
            <a:r>
              <a:rPr sz="3600" spc="-35" dirty="0"/>
              <a:t> </a:t>
            </a:r>
            <a:r>
              <a:rPr sz="3600" spc="-10" dirty="0"/>
              <a:t>Control</a:t>
            </a:r>
            <a:endParaRPr sz="36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078" y="1779917"/>
            <a:ext cx="3421811" cy="44886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6470" y="1779917"/>
            <a:ext cx="3579964" cy="458062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09165" y="2378976"/>
            <a:ext cx="3174517" cy="38895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406281" y="1825561"/>
            <a:ext cx="15817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Flow</a:t>
            </a:r>
            <a:r>
              <a:rPr sz="2800" spc="-20" dirty="0">
                <a:latin typeface="Calibri"/>
                <a:cs typeface="Calibri"/>
              </a:rPr>
              <a:t> Chart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371</Words>
  <Application>Microsoft Office PowerPoint</Application>
  <PresentationFormat>Widescreen</PresentationFormat>
  <Paragraphs>69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Segoe UI Symbol</vt:lpstr>
      <vt:lpstr>Times New Roman</vt:lpstr>
      <vt:lpstr>Webdings</vt:lpstr>
      <vt:lpstr>Office Theme</vt:lpstr>
      <vt:lpstr>RESEARCH CENTRE IMARAT</vt:lpstr>
      <vt:lpstr>Problem Statement</vt:lpstr>
      <vt:lpstr>Objectives</vt:lpstr>
      <vt:lpstr>Literature Survey</vt:lpstr>
      <vt:lpstr>UAV Swarm Control</vt:lpstr>
      <vt:lpstr>Work Done so Far - Centralized Control</vt:lpstr>
      <vt:lpstr>FLOWCHART</vt:lpstr>
      <vt:lpstr>Phase-wise Equations - Centralized Control</vt:lpstr>
      <vt:lpstr>Work Done so Far - Straight line formation using Decentralized Control</vt:lpstr>
      <vt:lpstr>Equations used : Decentralized Control</vt:lpstr>
      <vt:lpstr>Work Done so Far - Circle form. &amp; rotation, using Decentralized Control</vt:lpstr>
      <vt:lpstr>Equations used</vt:lpstr>
      <vt:lpstr>Horizontal Formation – Decentralized Approach</vt:lpstr>
      <vt:lpstr>Future Work</vt:lpstr>
      <vt:lpstr>Applications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Asuwin J</cp:lastModifiedBy>
  <cp:revision>1</cp:revision>
  <dcterms:created xsi:type="dcterms:W3CDTF">2025-08-20T10:00:58Z</dcterms:created>
  <dcterms:modified xsi:type="dcterms:W3CDTF">2025-08-20T10:11:15Z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2025-08-20T00:00:00Z</vt:filetime>
  </property>
  <property fmtid="{D5CDD505-2E9C-101B-9397-08002B2CF9AE}" pid="3" name="LastSaved">
    <vt:filetime>2025-08-20T00:00:00Z</vt:filetime>
  </property>
  <property fmtid="{D5CDD505-2E9C-101B-9397-08002B2CF9AE}" pid="4" name="Producer">
    <vt:lpwstr>3-Heights(TM) PDF Security Shell 4.8.25.2 (http://www.pdf-tools.com)</vt:lpwstr>
  </property>
</Properties>
</file>